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Source Han Sans KR Bold" charset="1" panose="020B0800000000000000"/>
      <p:regular r:id="rId54"/>
    </p:embeddedFont>
    <p:embeddedFont>
      <p:font typeface="Source Han Sans KR Heavy" charset="1" panose="020B0A00000000000000"/>
      <p:regular r:id="rId55"/>
    </p:embeddedFont>
    <p:embeddedFont>
      <p:font typeface="Source Han Sans KR" charset="1" panose="020B040000000000000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2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3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kaggle.com/datasets/aljarah/xAPI-Edu-Data/data" TargetMode="External" Type="http://schemas.openxmlformats.org/officeDocument/2006/relationships/hyperlink"/><Relationship Id="rId3" Target="https://www.kaggle.com/datasets/rabieelkharoua/students-performance-dataset?resource=download" TargetMode="External" Type="http://schemas.openxmlformats.org/officeDocument/2006/relationships/hyperlink"/><Relationship Id="rId4" Target="https://www.kaggle.com/datasets/haseebindata/student-performance-predictions/data" TargetMode="External" Type="http://schemas.openxmlformats.org/officeDocument/2006/relationships/hyperlink"/><Relationship Id="rId5" Target="https://www.kaggle.com/datasets/clemencetravers/student-grades?select=Students_Grading_Dataset.csv" TargetMode="External" Type="http://schemas.openxmlformats.org/officeDocument/2006/relationships/hyperlink"/><Relationship Id="rId6" Target="https://archive.ics.uci.edu/dataset/320/student+performance" TargetMode="External" Type="http://schemas.openxmlformats.org/officeDocument/2006/relationships/hyperlink"/><Relationship Id="rId7" Target="../media/image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99793" y="0"/>
            <a:ext cx="6359507" cy="8136956"/>
          </a:xfrm>
          <a:custGeom>
            <a:avLst/>
            <a:gdLst/>
            <a:ahLst/>
            <a:cxnLst/>
            <a:rect r="r" b="b" t="t" l="l"/>
            <a:pathLst>
              <a:path h="8136956" w="6359507">
                <a:moveTo>
                  <a:pt x="0" y="0"/>
                </a:moveTo>
                <a:lnTo>
                  <a:pt x="6359507" y="0"/>
                </a:lnTo>
                <a:lnTo>
                  <a:pt x="6359507" y="8136956"/>
                </a:lnTo>
                <a:lnTo>
                  <a:pt x="0" y="8136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-50714" t="0" r="-413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06451"/>
            <a:ext cx="585203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47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Data Visualization Report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08824"/>
            <a:ext cx="7256148" cy="662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5"/>
              </a:lnSpc>
            </a:pPr>
            <a:r>
              <a:rPr lang="en-US" sz="4199" spc="-125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교육 분야: 학생 성적 요인 분석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717059"/>
            <a:ext cx="5593790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72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4팀 박재홍 이동주 주기쁨 표룡희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66804" y="0"/>
            <a:ext cx="7621196" cy="10287000"/>
            <a:chOff x="0" y="0"/>
            <a:chExt cx="118072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72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80723">
                  <a:moveTo>
                    <a:pt x="0" y="0"/>
                  </a:moveTo>
                  <a:lnTo>
                    <a:pt x="1180723" y="0"/>
                  </a:lnTo>
                  <a:lnTo>
                    <a:pt x="118072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7489" t="0" r="-1748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533138"/>
            <a:ext cx="9435027" cy="148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5000" spc="-150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3. 데이터분석 및 시각화</a:t>
            </a:r>
          </a:p>
          <a:p>
            <a:pPr algn="l">
              <a:lnSpc>
                <a:spcPts val="5376"/>
              </a:lnSpc>
            </a:pPr>
            <a:r>
              <a:rPr lang="en-US" sz="4200" spc="-126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② 인종 요인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057691" y="1337428"/>
            <a:ext cx="11424881" cy="7946586"/>
          </a:xfrm>
          <a:custGeom>
            <a:avLst/>
            <a:gdLst/>
            <a:ahLst/>
            <a:cxnLst/>
            <a:rect r="r" b="b" t="t" l="l"/>
            <a:pathLst>
              <a:path h="7946586" w="11424881">
                <a:moveTo>
                  <a:pt x="0" y="0"/>
                </a:moveTo>
                <a:lnTo>
                  <a:pt x="11424881" y="0"/>
                </a:lnTo>
                <a:lnTo>
                  <a:pt x="11424881" y="7946586"/>
                </a:lnTo>
                <a:lnTo>
                  <a:pt x="0" y="7946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8" r="0" b="-526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584701"/>
            <a:ext cx="4799188" cy="298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아시아인이 최저 학습시간을 기록</a:t>
            </a:r>
          </a:p>
          <a:p>
            <a:pPr algn="l">
              <a:lnSpc>
                <a:spcPts val="4000"/>
              </a:lnSpc>
            </a:pP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아시아인의 학습시간이 </a:t>
            </a:r>
          </a:p>
          <a:p>
            <a:pPr algn="l">
              <a:lnSpc>
                <a:spcPts val="4000"/>
              </a:lnSpc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</a:t>
            </a: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다른 인종보다 높지 않다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884943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인종 요인</a:t>
            </a:r>
          </a:p>
          <a:p>
            <a:pPr algn="l">
              <a:lnSpc>
                <a:spcPts val="4799"/>
              </a:lnSpc>
            </a:pP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보조 </a:t>
            </a: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#1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073681" y="1337428"/>
            <a:ext cx="11408891" cy="8141340"/>
          </a:xfrm>
          <a:custGeom>
            <a:avLst/>
            <a:gdLst/>
            <a:ahLst/>
            <a:cxnLst/>
            <a:rect r="r" b="b" t="t" l="l"/>
            <a:pathLst>
              <a:path h="8141340" w="11408891">
                <a:moveTo>
                  <a:pt x="0" y="0"/>
                </a:moveTo>
                <a:lnTo>
                  <a:pt x="11408891" y="0"/>
                </a:lnTo>
                <a:lnTo>
                  <a:pt x="11408891" y="8141340"/>
                </a:lnTo>
                <a:lnTo>
                  <a:pt x="0" y="814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3" r="0" b="-91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584701"/>
            <a:ext cx="5245284" cy="349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아시아인의 성적이 3번째로 높은 것을 확인할 수 있다.</a:t>
            </a:r>
          </a:p>
          <a:p>
            <a:pPr algn="l">
              <a:lnSpc>
                <a:spcPts val="4000"/>
              </a:lnSpc>
            </a:pP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아시아인의 공부시간이 제일 낮아도 성적은 제일 낮지 않다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884943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인종 요인</a:t>
            </a:r>
          </a:p>
          <a:p>
            <a:pPr algn="l">
              <a:lnSpc>
                <a:spcPts val="4799"/>
              </a:lnSpc>
            </a:pP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보조 </a:t>
            </a: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#2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27516" y="1172282"/>
            <a:ext cx="9931784" cy="8293255"/>
          </a:xfrm>
          <a:custGeom>
            <a:avLst/>
            <a:gdLst/>
            <a:ahLst/>
            <a:cxnLst/>
            <a:rect r="r" b="b" t="t" l="l"/>
            <a:pathLst>
              <a:path h="8293255" w="9931784">
                <a:moveTo>
                  <a:pt x="0" y="0"/>
                </a:moveTo>
                <a:lnTo>
                  <a:pt x="9931784" y="0"/>
                </a:lnTo>
                <a:lnTo>
                  <a:pt x="9931784" y="8293255"/>
                </a:lnTo>
                <a:lnTo>
                  <a:pt x="0" y="8293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584701"/>
            <a:ext cx="5245284" cy="1473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인종 별 성적의 평균과 분포가         유의미하게 차이 나지 않는다.</a:t>
            </a:r>
          </a:p>
          <a:p>
            <a:pPr algn="l">
              <a:lnSpc>
                <a:spcPts val="40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884943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인종 요인</a:t>
            </a:r>
          </a:p>
          <a:p>
            <a:pPr algn="l">
              <a:lnSpc>
                <a:spcPts val="4799"/>
              </a:lnSpc>
            </a:pP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보조 </a:t>
            </a: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#2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56853" y="0"/>
            <a:ext cx="7631147" cy="10287000"/>
            <a:chOff x="0" y="0"/>
            <a:chExt cx="1182264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2264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82264">
                  <a:moveTo>
                    <a:pt x="0" y="0"/>
                  </a:moveTo>
                  <a:lnTo>
                    <a:pt x="1182264" y="0"/>
                  </a:lnTo>
                  <a:lnTo>
                    <a:pt x="118226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9893" t="0" r="-2989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533138"/>
            <a:ext cx="9034422" cy="148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5000" spc="-150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3. 데이터분석 및 시각화</a:t>
            </a:r>
          </a:p>
          <a:p>
            <a:pPr algn="l">
              <a:lnSpc>
                <a:spcPts val="5376"/>
              </a:lnSpc>
            </a:pPr>
            <a:r>
              <a:rPr lang="en-US" sz="4200" spc="-126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③ 학업 환경</a:t>
            </a:r>
            <a:r>
              <a:rPr lang="en-US" sz="4200" spc="-126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요인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7655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낮은 성적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3-3</a:t>
            </a:r>
          </a:p>
        </p:txBody>
      </p:sp>
      <p:sp>
        <p:nvSpPr>
          <p:cNvPr name="AutoShape 7" id="7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149721" y="936580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중간 성적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11787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 성적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44802" y="2799652"/>
            <a:ext cx="5986753" cy="617810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1107" y="2243765"/>
            <a:ext cx="6172280" cy="729126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01508" y="2243429"/>
            <a:ext cx="6172280" cy="7291268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53748" y="1337428"/>
            <a:ext cx="884943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학업 환경 : 인터넷</a:t>
            </a:r>
          </a:p>
          <a:p>
            <a:pPr algn="l">
              <a:lnSpc>
                <a:spcPts val="4799"/>
              </a:lnSpc>
            </a:pP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보조</a:t>
            </a: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데이터 #3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69169" y="3613259"/>
            <a:ext cx="7542275" cy="5972630"/>
          </a:xfrm>
          <a:custGeom>
            <a:avLst/>
            <a:gdLst/>
            <a:ahLst/>
            <a:cxnLst/>
            <a:rect r="r" b="b" t="t" l="l"/>
            <a:pathLst>
              <a:path h="5972630" w="7542275">
                <a:moveTo>
                  <a:pt x="0" y="0"/>
                </a:moveTo>
                <a:lnTo>
                  <a:pt x="7542275" y="0"/>
                </a:lnTo>
                <a:lnTo>
                  <a:pt x="7542275" y="5972630"/>
                </a:lnTo>
                <a:lnTo>
                  <a:pt x="0" y="597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30247" y="3613259"/>
            <a:ext cx="7529053" cy="5972630"/>
          </a:xfrm>
          <a:custGeom>
            <a:avLst/>
            <a:gdLst/>
            <a:ahLst/>
            <a:cxnLst/>
            <a:rect r="r" b="b" t="t" l="l"/>
            <a:pathLst>
              <a:path h="5972630" w="7529053">
                <a:moveTo>
                  <a:pt x="0" y="0"/>
                </a:moveTo>
                <a:lnTo>
                  <a:pt x="7529053" y="0"/>
                </a:lnTo>
                <a:lnTo>
                  <a:pt x="7529053" y="5972630"/>
                </a:lnTo>
                <a:lnTo>
                  <a:pt x="0" y="5972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6" t="0" r="-76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53843" y="9500164"/>
            <a:ext cx="2165033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과외 유무와 성적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13432" y="9500164"/>
            <a:ext cx="2736413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과외 유무와 공부시간</a:t>
            </a:r>
          </a:p>
          <a:p>
            <a:pPr algn="ctr">
              <a:lnSpc>
                <a:spcPts val="400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76743" y="1251703"/>
            <a:ext cx="10864742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과외를 받은 학생이 조금 더 높은 성적을 받는다.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과외를 받은 학생은 공부 시간이 조금 더 많다.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3748" y="1337428"/>
            <a:ext cx="884943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학업 환경 : 과외</a:t>
            </a:r>
          </a:p>
          <a:p>
            <a:pPr algn="l">
              <a:lnSpc>
                <a:spcPts val="4799"/>
              </a:lnSpc>
            </a:pP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보조</a:t>
            </a: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데이터 #4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17923" y="2827138"/>
            <a:ext cx="14531584" cy="6756347"/>
          </a:xfrm>
          <a:custGeom>
            <a:avLst/>
            <a:gdLst/>
            <a:ahLst/>
            <a:cxnLst/>
            <a:rect r="r" b="b" t="t" l="l"/>
            <a:pathLst>
              <a:path h="6756347" w="14531584">
                <a:moveTo>
                  <a:pt x="0" y="0"/>
                </a:moveTo>
                <a:lnTo>
                  <a:pt x="14531584" y="0"/>
                </a:lnTo>
                <a:lnTo>
                  <a:pt x="14531584" y="6756347"/>
                </a:lnTo>
                <a:lnTo>
                  <a:pt x="0" y="6756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" r="0" b="-7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60655" y="1469502"/>
            <a:ext cx="10864742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수면시간 6~7시간에 Grade A가 몰려있다.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884943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학업 환경 : 수면시간</a:t>
            </a:r>
          </a:p>
          <a:p>
            <a:pPr algn="l">
              <a:lnSpc>
                <a:spcPts val="4799"/>
              </a:lnSpc>
            </a:pP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보조</a:t>
            </a: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데이터 #5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12872" y="2896352"/>
            <a:ext cx="15662256" cy="6658446"/>
          </a:xfrm>
          <a:custGeom>
            <a:avLst/>
            <a:gdLst/>
            <a:ahLst/>
            <a:cxnLst/>
            <a:rect r="r" b="b" t="t" l="l"/>
            <a:pathLst>
              <a:path h="6658446" w="15662256">
                <a:moveTo>
                  <a:pt x="0" y="0"/>
                </a:moveTo>
                <a:lnTo>
                  <a:pt x="15662256" y="0"/>
                </a:lnTo>
                <a:lnTo>
                  <a:pt x="15662256" y="6658447"/>
                </a:lnTo>
                <a:lnTo>
                  <a:pt x="0" y="6658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76743" y="1251703"/>
            <a:ext cx="10864742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2500명 중 상위 50명, 하위 50명 뽑아서 시각화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수면시간이 적을수록 공부시간이 더 많다.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884943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수면 시간과 공부 시간</a:t>
            </a:r>
          </a:p>
          <a:p>
            <a:pPr algn="l">
              <a:lnSpc>
                <a:spcPts val="4799"/>
              </a:lnSpc>
            </a:pP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보조</a:t>
            </a: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데이터 #6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04904" y="0"/>
            <a:ext cx="7621196" cy="10287000"/>
            <a:chOff x="0" y="0"/>
            <a:chExt cx="118072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72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80723">
                  <a:moveTo>
                    <a:pt x="0" y="0"/>
                  </a:moveTo>
                  <a:lnTo>
                    <a:pt x="1180723" y="0"/>
                  </a:lnTo>
                  <a:lnTo>
                    <a:pt x="118072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11" t="0" r="-51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533138"/>
            <a:ext cx="10303002" cy="148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5000" spc="-150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3. 데이터분석 및 시각화</a:t>
            </a:r>
          </a:p>
          <a:p>
            <a:pPr algn="l">
              <a:lnSpc>
                <a:spcPts val="5376"/>
              </a:lnSpc>
            </a:pPr>
            <a:r>
              <a:rPr lang="en-US" sz="4200" spc="-126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④ 부모 요인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72505" y="514694"/>
            <a:ext cx="805277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spc="-109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Contents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6836680" cy="10287000"/>
            <a:chOff x="0" y="0"/>
            <a:chExt cx="1059181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918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59181">
                  <a:moveTo>
                    <a:pt x="0" y="0"/>
                  </a:moveTo>
                  <a:lnTo>
                    <a:pt x="1059181" y="0"/>
                  </a:lnTo>
                  <a:lnTo>
                    <a:pt x="105918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5233" t="0" r="-25233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7972505" y="1876769"/>
            <a:ext cx="928679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972505" y="2276819"/>
            <a:ext cx="909106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프로젝트 주제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72505" y="3238844"/>
            <a:ext cx="909106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데이터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72505" y="4207927"/>
            <a:ext cx="9091065" cy="362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 spc="-60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데이터 분석 및 시각화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성별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인종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학업 환경</a:t>
            </a:r>
          </a:p>
          <a:p>
            <a:pPr algn="l" marL="647700" indent="-323850" lvl="1">
              <a:lnSpc>
                <a:spcPts val="4800"/>
              </a:lnSpc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부모</a:t>
            </a:r>
          </a:p>
          <a:p>
            <a:pPr algn="l" marL="647700" indent="-323850" lvl="1">
              <a:lnSpc>
                <a:spcPts val="4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spc="-6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학습 참여도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72505" y="8217952"/>
            <a:ext cx="909106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결론 및 향후 과제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72505" y="9179977"/>
            <a:ext cx="909106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참고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7655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낮은 성적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3748" y="1337428"/>
            <a:ext cx="1034984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부모 요인 : 성적별 주양육자 분포</a:t>
            </a:r>
          </a:p>
        </p:txBody>
      </p:sp>
      <p:sp>
        <p:nvSpPr>
          <p:cNvPr name="AutoShape 8" id="8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149721" y="936580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중간 성적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1787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 성적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769" y="2603423"/>
            <a:ext cx="6052819" cy="657450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82138" y="2814552"/>
            <a:ext cx="7155751" cy="614969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24302" y="2867056"/>
            <a:ext cx="6521664" cy="6044013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7655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낮은 성적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3748" y="1337428"/>
            <a:ext cx="884943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부모 요인 : 설문조사 응답률</a:t>
            </a:r>
          </a:p>
        </p:txBody>
      </p:sp>
      <p:sp>
        <p:nvSpPr>
          <p:cNvPr name="AutoShape 8" id="8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149721" y="936580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중간 성적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1787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 성적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1145" y="2915158"/>
            <a:ext cx="5948483" cy="594848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21243" y="2787712"/>
            <a:ext cx="7477836" cy="620337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82881" y="2733010"/>
            <a:ext cx="6009535" cy="6314798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7655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낮은 성적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3748" y="1327903"/>
            <a:ext cx="1114251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부모 요인 : 학부모 학교 만족도 분포</a:t>
            </a:r>
          </a:p>
        </p:txBody>
      </p:sp>
      <p:sp>
        <p:nvSpPr>
          <p:cNvPr name="AutoShape 8" id="8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149721" y="936580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중간 성적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1787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 성적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7548" y="2824546"/>
            <a:ext cx="7035829" cy="612970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63371" y="2794740"/>
            <a:ext cx="7393495" cy="618931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50648" y="2539472"/>
            <a:ext cx="6074001" cy="6701591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16035" y="2606493"/>
            <a:ext cx="10397408" cy="7365794"/>
          </a:xfrm>
          <a:custGeom>
            <a:avLst/>
            <a:gdLst/>
            <a:ahLst/>
            <a:cxnLst/>
            <a:rect r="r" b="b" t="t" l="l"/>
            <a:pathLst>
              <a:path h="7365794" w="10397408">
                <a:moveTo>
                  <a:pt x="0" y="0"/>
                </a:moveTo>
                <a:lnTo>
                  <a:pt x="10397408" y="0"/>
                </a:lnTo>
                <a:lnTo>
                  <a:pt x="10397408" y="7365794"/>
                </a:lnTo>
                <a:lnTo>
                  <a:pt x="0" y="7365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03" r="0" b="-290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7037" y="3881524"/>
            <a:ext cx="6850963" cy="19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부모의 설문-만족도에 따라 성적의 차이가 나는 것을 알 수 있다.</a:t>
            </a:r>
          </a:p>
          <a:p>
            <a:pPr algn="l" marL="539753" indent="-269876" lvl="1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부모가 설문에 답변을 하고, 학교에 만족할 수록, 자녀는 높은 성적을 기록한다.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1114251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부모 요인 : 설문- 만족도 분포 비교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7655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낮은 성적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3-4</a:t>
            </a:r>
          </a:p>
        </p:txBody>
      </p:sp>
      <p:sp>
        <p:nvSpPr>
          <p:cNvPr name="AutoShape 7" id="7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149721" y="936580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중간 성적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11787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 성적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995" y="2229256"/>
            <a:ext cx="7452400" cy="675971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02303" y="2311962"/>
            <a:ext cx="7621843" cy="724239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35509" y="2279074"/>
            <a:ext cx="6104280" cy="6883265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53748" y="1337428"/>
            <a:ext cx="1786932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부모 요인 : 성적 등급별 결석-학부모 만족도 조합 분포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6583" y="2785228"/>
            <a:ext cx="9963062" cy="7099033"/>
          </a:xfrm>
          <a:custGeom>
            <a:avLst/>
            <a:gdLst/>
            <a:ahLst/>
            <a:cxnLst/>
            <a:rect r="r" b="b" t="t" l="l"/>
            <a:pathLst>
              <a:path h="7099033" w="9963062">
                <a:moveTo>
                  <a:pt x="0" y="0"/>
                </a:moveTo>
                <a:lnTo>
                  <a:pt x="9963063" y="0"/>
                </a:lnTo>
                <a:lnTo>
                  <a:pt x="9963063" y="7099033"/>
                </a:lnTo>
                <a:lnTo>
                  <a:pt x="0" y="7099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98" r="0" b="-259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53748" y="1337428"/>
            <a:ext cx="1632882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부모 요인 : 학생 결석 - 학부모 만족도 분포 비교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7037" y="3881524"/>
            <a:ext cx="6850963" cy="197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학생의 결석과 학부모 만족도의 차이에 따라         성적이 나뉘는 것을 알 수 있다.</a:t>
            </a:r>
          </a:p>
          <a:p>
            <a:pPr algn="l" marL="539753" indent="-269876" lvl="1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학생이 결석을 적게 하고 부모가 만족할 수록,      학생의 성적이 높은 것을 알 수 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3-4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7655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낮은 성적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3748" y="1337428"/>
            <a:ext cx="1677612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부모 요인 : 학부모 관계-만족도 조합 분포</a:t>
            </a:r>
          </a:p>
        </p:txBody>
      </p:sp>
      <p:sp>
        <p:nvSpPr>
          <p:cNvPr name="AutoShape 8" id="8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149721" y="936580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중간 성적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1787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 성적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73355" y="2298072"/>
            <a:ext cx="7924889" cy="673026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34095" y="2790198"/>
            <a:ext cx="7448002" cy="677503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57207" y="2190112"/>
            <a:ext cx="7482557" cy="6801032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87655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낮은 성적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3748" y="1337428"/>
            <a:ext cx="1677612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부모 요인 : 학부모 관계-설문-만족도 조합분포</a:t>
            </a:r>
          </a:p>
        </p:txBody>
      </p:sp>
      <p:sp>
        <p:nvSpPr>
          <p:cNvPr name="AutoShape 8" id="8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149721" y="936580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중간 성적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11787" y="9389252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 성적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27627" y="2255214"/>
            <a:ext cx="8593499" cy="691063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28822" y="2196735"/>
            <a:ext cx="9643662" cy="7572131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47665" y="2013838"/>
            <a:ext cx="9410863" cy="770659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427561"/>
            <a:ext cx="10080995" cy="7563816"/>
          </a:xfrm>
          <a:custGeom>
            <a:avLst/>
            <a:gdLst/>
            <a:ahLst/>
            <a:cxnLst/>
            <a:rect r="r" b="b" t="t" l="l"/>
            <a:pathLst>
              <a:path h="7563816" w="10080995">
                <a:moveTo>
                  <a:pt x="0" y="0"/>
                </a:moveTo>
                <a:lnTo>
                  <a:pt x="10080995" y="0"/>
                </a:lnTo>
                <a:lnTo>
                  <a:pt x="10080995" y="7563816"/>
                </a:lnTo>
                <a:lnTo>
                  <a:pt x="0" y="756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3748" y="1337428"/>
            <a:ext cx="1632882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부모 요인 : 성적 등급별 학부모 부모-설문-만족도 분포 비교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3-4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2427561"/>
            <a:ext cx="10080995" cy="7563816"/>
          </a:xfrm>
          <a:custGeom>
            <a:avLst/>
            <a:gdLst/>
            <a:ahLst/>
            <a:cxnLst/>
            <a:rect r="r" b="b" t="t" l="l"/>
            <a:pathLst>
              <a:path h="7563816" w="10080995">
                <a:moveTo>
                  <a:pt x="0" y="0"/>
                </a:moveTo>
                <a:lnTo>
                  <a:pt x="10080995" y="0"/>
                </a:lnTo>
                <a:lnTo>
                  <a:pt x="10080995" y="7563816"/>
                </a:lnTo>
                <a:lnTo>
                  <a:pt x="0" y="756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681068" y="4228269"/>
            <a:ext cx="7606932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높은 성적 학생: 부모가 응답하고 만족하는 경우가 많다.</a:t>
            </a: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중간 성적 학생: 부모가 응답하지 않거나 불만족한 경우가 많다.</a:t>
            </a: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낮은 성적 학생: 부모가 응답하지 않으며 불만족한 비율이 상대적으로 높다.</a:t>
            </a:r>
          </a:p>
          <a:p>
            <a:pPr algn="l">
              <a:lnSpc>
                <a:spcPts val="2400"/>
              </a:lnSpc>
            </a:pPr>
          </a:p>
          <a:p>
            <a:pPr algn="l" marL="431801" indent="-215900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이러한 경향은 부모의 관심과 만족도가 학생의 성적과 어느 정도 연관이 있음을 시사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879662" y="2930144"/>
            <a:ext cx="13537504" cy="5586362"/>
          </a:xfrm>
          <a:custGeom>
            <a:avLst/>
            <a:gdLst/>
            <a:ahLst/>
            <a:cxnLst/>
            <a:rect r="r" b="b" t="t" l="l"/>
            <a:pathLst>
              <a:path h="5586362" w="13537504">
                <a:moveTo>
                  <a:pt x="0" y="0"/>
                </a:moveTo>
                <a:lnTo>
                  <a:pt x="13537503" y="0"/>
                </a:lnTo>
                <a:lnTo>
                  <a:pt x="13537503" y="5586362"/>
                </a:lnTo>
                <a:lnTo>
                  <a:pt x="0" y="5586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95825" y="8754816"/>
            <a:ext cx="14105177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부모의 지원 수준이 너무 낮거나(1) 너무 높은(5) 경우보다 적당한 수준(2~4)에서 성적이 높은 경향이 있다.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높은 성적(4.0)의 학생들은 부모의 교육 수준이 높거나, 부모의 지원이 적절할 때 밀도가 높아진다.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748" y="1337428"/>
            <a:ext cx="11319644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부모 요인 : 부모의 교육수준, 지원</a:t>
            </a:r>
          </a:p>
          <a:p>
            <a:pPr algn="l">
              <a:lnSpc>
                <a:spcPts val="4799"/>
              </a:lnSpc>
            </a:pP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보조</a:t>
            </a: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데이터 #7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66804" y="0"/>
            <a:ext cx="7621196" cy="10287000"/>
            <a:chOff x="0" y="0"/>
            <a:chExt cx="118072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72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80723">
                  <a:moveTo>
                    <a:pt x="0" y="0"/>
                  </a:moveTo>
                  <a:lnTo>
                    <a:pt x="1180723" y="0"/>
                  </a:lnTo>
                  <a:lnTo>
                    <a:pt x="118072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7489" t="0" r="-1748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533138"/>
            <a:ext cx="10303002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5000" spc="-150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1. 프로젝트 주제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66804" y="0"/>
            <a:ext cx="7621196" cy="10287000"/>
            <a:chOff x="0" y="0"/>
            <a:chExt cx="118072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72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80723">
                  <a:moveTo>
                    <a:pt x="0" y="0"/>
                  </a:moveTo>
                  <a:lnTo>
                    <a:pt x="1180723" y="0"/>
                  </a:lnTo>
                  <a:lnTo>
                    <a:pt x="118072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6467" r="0" b="-6467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533138"/>
            <a:ext cx="8984347" cy="148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5000" spc="-150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3. 데이터분석 및 시각화</a:t>
            </a:r>
          </a:p>
          <a:p>
            <a:pPr algn="l">
              <a:lnSpc>
                <a:spcPts val="5376"/>
              </a:lnSpc>
            </a:pPr>
            <a:r>
              <a:rPr lang="en-US" sz="4200" spc="-126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⑤ 학습 참여도 요인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13709" y="2444281"/>
            <a:ext cx="15545591" cy="6497892"/>
          </a:xfrm>
          <a:custGeom>
            <a:avLst/>
            <a:gdLst/>
            <a:ahLst/>
            <a:cxnLst/>
            <a:rect r="r" b="b" t="t" l="l"/>
            <a:pathLst>
              <a:path h="6497892" w="15545591">
                <a:moveTo>
                  <a:pt x="0" y="0"/>
                </a:moveTo>
                <a:lnTo>
                  <a:pt x="15545591" y="0"/>
                </a:lnTo>
                <a:lnTo>
                  <a:pt x="15545591" y="6497893"/>
                </a:lnTo>
                <a:lnTo>
                  <a:pt x="0" y="6497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30799" y="9079931"/>
            <a:ext cx="12711410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3" indent="-269876" lvl="1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학기에 따라 학생의 손을 든 횟수, 과정 내용을 방문한 횟수, 과목 공지를 확인한 횟수가 높아진다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884943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학습 참여도 : 학기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648337"/>
            <a:ext cx="9456330" cy="7204823"/>
          </a:xfrm>
          <a:custGeom>
            <a:avLst/>
            <a:gdLst/>
            <a:ahLst/>
            <a:cxnLst/>
            <a:rect r="r" b="b" t="t" l="l"/>
            <a:pathLst>
              <a:path h="7204823" w="9456330">
                <a:moveTo>
                  <a:pt x="0" y="0"/>
                </a:moveTo>
                <a:lnTo>
                  <a:pt x="9456330" y="0"/>
                </a:lnTo>
                <a:lnTo>
                  <a:pt x="9456330" y="7204823"/>
                </a:lnTo>
                <a:lnTo>
                  <a:pt x="0" y="7204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01526" y="4868863"/>
            <a:ext cx="6364656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학기에 따라 성적도 높아지는 것을 보인다.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884943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학습 참여도 : 학기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883852" y="2401417"/>
            <a:ext cx="10520295" cy="7885583"/>
          </a:xfrm>
          <a:custGeom>
            <a:avLst/>
            <a:gdLst/>
            <a:ahLst/>
            <a:cxnLst/>
            <a:rect r="r" b="b" t="t" l="l"/>
            <a:pathLst>
              <a:path h="7885583" w="10520295">
                <a:moveTo>
                  <a:pt x="0" y="0"/>
                </a:moveTo>
                <a:lnTo>
                  <a:pt x="10520296" y="0"/>
                </a:lnTo>
                <a:lnTo>
                  <a:pt x="10520296" y="7885583"/>
                </a:lnTo>
                <a:lnTo>
                  <a:pt x="0" y="7885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3748" y="1337428"/>
            <a:ext cx="1131964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학습 참여도 : 수업 중 질문 횟수 분포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959040" y="2552957"/>
            <a:ext cx="10369919" cy="7734043"/>
          </a:xfrm>
          <a:custGeom>
            <a:avLst/>
            <a:gdLst/>
            <a:ahLst/>
            <a:cxnLst/>
            <a:rect r="r" b="b" t="t" l="l"/>
            <a:pathLst>
              <a:path h="7734043" w="10369919">
                <a:moveTo>
                  <a:pt x="0" y="0"/>
                </a:moveTo>
                <a:lnTo>
                  <a:pt x="10369920" y="0"/>
                </a:lnTo>
                <a:lnTo>
                  <a:pt x="10369920" y="7734043"/>
                </a:lnTo>
                <a:lnTo>
                  <a:pt x="0" y="7734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2" r="-758" b="-63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3748" y="1337428"/>
            <a:ext cx="1277183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학습 참여도 : 강의 콘텐츠 방문 횟수 분포 비교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509265" y="2278136"/>
            <a:ext cx="11269470" cy="8008864"/>
          </a:xfrm>
          <a:custGeom>
            <a:avLst/>
            <a:gdLst/>
            <a:ahLst/>
            <a:cxnLst/>
            <a:rect r="r" b="b" t="t" l="l"/>
            <a:pathLst>
              <a:path h="8008864" w="11269470">
                <a:moveTo>
                  <a:pt x="0" y="0"/>
                </a:moveTo>
                <a:lnTo>
                  <a:pt x="11269470" y="0"/>
                </a:lnTo>
                <a:lnTo>
                  <a:pt x="11269470" y="8008864"/>
                </a:lnTo>
                <a:lnTo>
                  <a:pt x="0" y="8008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3748" y="1337428"/>
            <a:ext cx="139402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학습 참여도 : 공지 확인 횟수와 성적의 밀도 그래프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084129" y="2292753"/>
            <a:ext cx="10665266" cy="7994247"/>
          </a:xfrm>
          <a:custGeom>
            <a:avLst/>
            <a:gdLst/>
            <a:ahLst/>
            <a:cxnLst/>
            <a:rect r="r" b="b" t="t" l="l"/>
            <a:pathLst>
              <a:path h="7994247" w="10665266">
                <a:moveTo>
                  <a:pt x="0" y="0"/>
                </a:moveTo>
                <a:lnTo>
                  <a:pt x="10665267" y="0"/>
                </a:lnTo>
                <a:lnTo>
                  <a:pt x="10665267" y="7994247"/>
                </a:lnTo>
                <a:lnTo>
                  <a:pt x="0" y="799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3748" y="1337428"/>
            <a:ext cx="139402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학습 참여도 : 공지사항 확인 횟수 분포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025632" y="2747092"/>
            <a:ext cx="10782260" cy="7539908"/>
          </a:xfrm>
          <a:custGeom>
            <a:avLst/>
            <a:gdLst/>
            <a:ahLst/>
            <a:cxnLst/>
            <a:rect r="r" b="b" t="t" l="l"/>
            <a:pathLst>
              <a:path h="7539908" w="10782260">
                <a:moveTo>
                  <a:pt x="0" y="0"/>
                </a:moveTo>
                <a:lnTo>
                  <a:pt x="10782261" y="0"/>
                </a:lnTo>
                <a:lnTo>
                  <a:pt x="10782261" y="7539908"/>
                </a:lnTo>
                <a:lnTo>
                  <a:pt x="0" y="753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3748" y="1337428"/>
            <a:ext cx="139402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학습 참여도 : 토론 참여와 성적의 밀도 그래프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301232" y="2768354"/>
            <a:ext cx="10030759" cy="7518646"/>
          </a:xfrm>
          <a:custGeom>
            <a:avLst/>
            <a:gdLst/>
            <a:ahLst/>
            <a:cxnLst/>
            <a:rect r="r" b="b" t="t" l="l"/>
            <a:pathLst>
              <a:path h="7518646" w="10030759">
                <a:moveTo>
                  <a:pt x="0" y="0"/>
                </a:moveTo>
                <a:lnTo>
                  <a:pt x="10030759" y="0"/>
                </a:lnTo>
                <a:lnTo>
                  <a:pt x="10030759" y="7518646"/>
                </a:lnTo>
                <a:lnTo>
                  <a:pt x="0" y="7518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3748" y="1337428"/>
            <a:ext cx="139402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학습 참여도 : 성적 등급별 토론 그룹 참여 횟수 분포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710159" y="1337428"/>
            <a:ext cx="10549141" cy="8353729"/>
          </a:xfrm>
          <a:custGeom>
            <a:avLst/>
            <a:gdLst/>
            <a:ahLst/>
            <a:cxnLst/>
            <a:rect r="r" b="b" t="t" l="l"/>
            <a:pathLst>
              <a:path h="8353729" w="10549141">
                <a:moveTo>
                  <a:pt x="0" y="0"/>
                </a:moveTo>
                <a:lnTo>
                  <a:pt x="10549141" y="0"/>
                </a:lnTo>
                <a:lnTo>
                  <a:pt x="10549141" y="8353729"/>
                </a:lnTo>
                <a:lnTo>
                  <a:pt x="0" y="8353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661653"/>
            <a:ext cx="5364539" cy="2496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776" indent="-270388" lvl="1">
              <a:lnSpc>
                <a:spcPts val="4007"/>
              </a:lnSpc>
              <a:buFont typeface="Arial"/>
              <a:buChar char="•"/>
            </a:pPr>
            <a:r>
              <a:rPr lang="en-US" sz="2504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성적이 높을수록 손을 든 횟수, 강의 콘텐츠를 방문한 횟수, 과목 공지를 확인한 횟수가 높게 분포 되어 있다.</a:t>
            </a:r>
          </a:p>
          <a:p>
            <a:pPr algn="l">
              <a:lnSpc>
                <a:spcPts val="4007"/>
              </a:lnSpc>
            </a:pPr>
          </a:p>
          <a:p>
            <a:pPr algn="l">
              <a:lnSpc>
                <a:spcPts val="400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139402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학습 참여도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06915" y="2023228"/>
            <a:ext cx="11775657" cy="399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학생들의 학업 성취도에 영향을 주는 요인을 파악하는 것은 교육 분야의 중요한 사회문제 분석 주제입니다. </a:t>
            </a:r>
          </a:p>
          <a:p>
            <a:pPr algn="l">
              <a:lnSpc>
                <a:spcPts val="4000"/>
              </a:lnSpc>
            </a:pP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위해 포르투갈의 두 개 고등학교 학생들을 대상으로 수집된 공개 CSV 데이터셋을 활용할 수 있습니다. </a:t>
            </a:r>
          </a:p>
          <a:p>
            <a:pPr algn="l">
              <a:lnSpc>
                <a:spcPts val="4000"/>
              </a:lnSpc>
            </a:pP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데이터셋에는 학생들의 시험 점수(성적)와 함께 인구통계, 가정 환경, 학교 생활 등     다양한 특성이 포함되어 있어 학생 성적에 영향을 미치는 요인을 분석할 수 있습니다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1</a:t>
            </a:r>
          </a:p>
        </p:txBody>
      </p:sp>
      <p:sp>
        <p:nvSpPr>
          <p:cNvPr name="AutoShape 7" id="7"/>
          <p:cNvSpPr/>
          <p:nvPr/>
        </p:nvSpPr>
        <p:spPr>
          <a:xfrm>
            <a:off x="2595825" y="651616"/>
            <a:ext cx="13892485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3748" y="1337428"/>
            <a:ext cx="884943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프로젝트 주제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718994"/>
            <a:ext cx="6107630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결석일과 성적과의 상관관계를  파악하고  싶었으나 결석일의 분포가 0일, 1일 2가지밖에 없었다.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외부 데이터를 활용해 결석일과 성적의     상관관계를 파악해보자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3748" y="1337428"/>
            <a:ext cx="139402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학습 참여도 : 결석일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8720" y="2023228"/>
            <a:ext cx="4729058" cy="46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true" sz="2500" spc="-50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결석 여부 분포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82150" y="2565404"/>
            <a:ext cx="7942199" cy="628076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55674" y="1028700"/>
            <a:ext cx="10981976" cy="8686759"/>
          </a:xfrm>
          <a:custGeom>
            <a:avLst/>
            <a:gdLst/>
            <a:ahLst/>
            <a:cxnLst/>
            <a:rect r="r" b="b" t="t" l="l"/>
            <a:pathLst>
              <a:path h="8686759" w="10981976">
                <a:moveTo>
                  <a:pt x="0" y="0"/>
                </a:moveTo>
                <a:lnTo>
                  <a:pt x="10981976" y="0"/>
                </a:lnTo>
                <a:lnTo>
                  <a:pt x="10981976" y="8686759"/>
                </a:lnTo>
                <a:lnTo>
                  <a:pt x="0" y="868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747253"/>
            <a:ext cx="6580521" cy="400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출석률과 성적(GPA) 간의 상관계수는 </a:t>
            </a:r>
            <a:r>
              <a:rPr lang="en-US" b="true" sz="2499" spc="-49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-0.9193</a:t>
            </a: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으로 매우 강한 음의 </a:t>
            </a: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상관관계를 보임.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출석률이 낮을수록 성적이 낮아지는 경향이      뚜렷하게 나타남.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p-value: 0.0000 (유의미한 관계 존재)</a:t>
            </a:r>
          </a:p>
          <a:p>
            <a:pPr algn="l">
              <a:lnSpc>
                <a:spcPts val="39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13940263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결석일-성적</a:t>
            </a:r>
          </a:p>
          <a:p>
            <a:pPr algn="l">
              <a:lnSpc>
                <a:spcPts val="4799"/>
              </a:lnSpc>
            </a:pP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보조</a:t>
            </a: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데이터 #8</a:t>
            </a:r>
          </a:p>
          <a:p>
            <a:pPr algn="l"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55674" y="1337428"/>
            <a:ext cx="10739513" cy="8532120"/>
          </a:xfrm>
          <a:custGeom>
            <a:avLst/>
            <a:gdLst/>
            <a:ahLst/>
            <a:cxnLst/>
            <a:rect r="r" b="b" t="t" l="l"/>
            <a:pathLst>
              <a:path h="8532120" w="10739513">
                <a:moveTo>
                  <a:pt x="0" y="0"/>
                </a:moveTo>
                <a:lnTo>
                  <a:pt x="10739513" y="0"/>
                </a:lnTo>
                <a:lnTo>
                  <a:pt x="10739513" y="8532120"/>
                </a:lnTo>
                <a:lnTo>
                  <a:pt x="0" y="8532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718994"/>
            <a:ext cx="5796030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출석률과 성적의 상관계수: 0.9742      (p-value: 0.0000) 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→ </a:t>
            </a:r>
            <a:r>
              <a:rPr lang="en-US" b="true" sz="2499" spc="-49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매우 강한 양의 상관관계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13940263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결석일-성적</a:t>
            </a:r>
          </a:p>
          <a:p>
            <a:pPr algn="l">
              <a:lnSpc>
                <a:spcPts val="4799"/>
              </a:lnSpc>
            </a:pP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보조</a:t>
            </a: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데이터 #9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18102" y="1028700"/>
            <a:ext cx="8895940" cy="9258300"/>
          </a:xfrm>
          <a:custGeom>
            <a:avLst/>
            <a:gdLst/>
            <a:ahLst/>
            <a:cxnLst/>
            <a:rect r="r" b="b" t="t" l="l"/>
            <a:pathLst>
              <a:path h="9258300" w="8895940">
                <a:moveTo>
                  <a:pt x="0" y="0"/>
                </a:moveTo>
                <a:lnTo>
                  <a:pt x="8895939" y="0"/>
                </a:lnTo>
                <a:lnTo>
                  <a:pt x="889593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718994"/>
            <a:ext cx="5796030" cy="350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출석률과 성적의 상관관계 </a:t>
            </a:r>
          </a:p>
          <a:p>
            <a:pPr algn="l">
              <a:lnSpc>
                <a:spcPts val="3999"/>
              </a:lnSpc>
            </a:pP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-상관계수: 0.9369</a:t>
            </a:r>
          </a:p>
          <a:p>
            <a:pPr algn="l">
              <a:lnSpc>
                <a:spcPts val="3999"/>
              </a:lnSpc>
            </a:pPr>
          </a:p>
          <a:p>
            <a:pPr algn="l"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결론: 3가지의 외부 데이터를 살펴본바  결석률이 올라가면 성적이 떨어지는 것을 확인할 수 있었음</a:t>
            </a:r>
          </a:p>
          <a:p>
            <a:pPr algn="l">
              <a:lnSpc>
                <a:spcPts val="39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13940263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결석일-성적</a:t>
            </a:r>
          </a:p>
          <a:p>
            <a:pPr algn="l">
              <a:lnSpc>
                <a:spcPts val="4799"/>
              </a:lnSpc>
            </a:pP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보조</a:t>
            </a:r>
            <a:r>
              <a:rPr lang="en-US" sz="3999" spc="-79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 데이터 #10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66804" y="0"/>
            <a:ext cx="7621196" cy="10287000"/>
            <a:chOff x="0" y="0"/>
            <a:chExt cx="118072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72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80723">
                  <a:moveTo>
                    <a:pt x="0" y="0"/>
                  </a:moveTo>
                  <a:lnTo>
                    <a:pt x="1180723" y="0"/>
                  </a:lnTo>
                  <a:lnTo>
                    <a:pt x="118072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7489" t="0" r="-1748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533138"/>
            <a:ext cx="10303002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5000" spc="-150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4. 결론 및 향후 과제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19218" y="7501558"/>
            <a:ext cx="10457859" cy="3437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</a:pPr>
          </a:p>
          <a:p>
            <a:pPr algn="l">
              <a:lnSpc>
                <a:spcPts val="3339"/>
              </a:lnSpc>
            </a:pPr>
          </a:p>
          <a:p>
            <a:pPr algn="l" marL="493745" indent="-246872" lvl="1">
              <a:lnSpc>
                <a:spcPts val="3659"/>
              </a:lnSpc>
              <a:buFont typeface="Arial"/>
              <a:buChar char="•"/>
            </a:pPr>
            <a:r>
              <a:rPr lang="en-US" sz="2286" spc="-45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머신러닝을 통한 성적예측 모델 생성</a:t>
            </a:r>
          </a:p>
          <a:p>
            <a:pPr algn="l" marL="493745" indent="-246872" lvl="1">
              <a:lnSpc>
                <a:spcPts val="3659"/>
              </a:lnSpc>
              <a:buFont typeface="Arial"/>
              <a:buChar char="•"/>
            </a:pPr>
            <a:r>
              <a:rPr lang="en-US" sz="2286" spc="-45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학교 시설에 대한 분석도 필요  ex) 에어컨 수, 컴퓨터실의 컴퓨터 수</a:t>
            </a:r>
          </a:p>
          <a:p>
            <a:pPr algn="l" marL="493745" indent="-246872" lvl="1">
              <a:lnSpc>
                <a:spcPts val="3659"/>
              </a:lnSpc>
              <a:buFont typeface="Arial"/>
              <a:buChar char="•"/>
            </a:pPr>
            <a:r>
              <a:rPr lang="en-US" sz="2286" spc="-45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학기에 따른 학생의 심리적인 요인파악 ex) 성적에 대한 부담, 진로에 대한 고민</a:t>
            </a:r>
          </a:p>
          <a:p>
            <a:pPr algn="l">
              <a:lnSpc>
                <a:spcPts val="3339"/>
              </a:lnSpc>
            </a:pPr>
          </a:p>
          <a:p>
            <a:pPr algn="l">
              <a:lnSpc>
                <a:spcPts val="3339"/>
              </a:lnSpc>
            </a:pPr>
          </a:p>
          <a:p>
            <a:pPr algn="l">
              <a:lnSpc>
                <a:spcPts val="3339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9218" y="2773604"/>
            <a:ext cx="16146964" cy="277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1321" indent="-250661" lvl="1">
              <a:lnSpc>
                <a:spcPts val="3715"/>
              </a:lnSpc>
              <a:buFont typeface="Arial"/>
              <a:buChar char="•"/>
            </a:pPr>
            <a:r>
              <a:rPr lang="en-US" sz="2322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성별 → 여학생이 남학생보다 성적이 높으며, 남학생의 학업 참여도를 높이기 위한 개입이 필요.</a:t>
            </a:r>
          </a:p>
          <a:p>
            <a:pPr algn="l" marL="501321" indent="-250661" lvl="1">
              <a:lnSpc>
                <a:spcPts val="3715"/>
              </a:lnSpc>
              <a:buFont typeface="Arial"/>
              <a:buChar char="•"/>
            </a:pPr>
            <a:r>
              <a:rPr lang="en-US" sz="2322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인종 → 학습 시간 차이는 있지만 성적 차이는 크지 않음.</a:t>
            </a:r>
          </a:p>
          <a:p>
            <a:pPr algn="l" marL="501321" indent="-250661" lvl="1">
              <a:lnSpc>
                <a:spcPts val="3715"/>
              </a:lnSpc>
              <a:buFont typeface="Arial"/>
              <a:buChar char="•"/>
            </a:pPr>
            <a:r>
              <a:rPr lang="en-US" sz="2322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학업 환경 → 인터넷과 과외 유무가 성적에 영향을 끼치며 적절한 수면,학습 시간을 가질수록 성적 향상.</a:t>
            </a:r>
          </a:p>
          <a:p>
            <a:pPr algn="l" marL="501321" indent="-250661" lvl="1">
              <a:lnSpc>
                <a:spcPts val="3715"/>
              </a:lnSpc>
              <a:buFont typeface="Arial"/>
              <a:buChar char="•"/>
            </a:pPr>
            <a:r>
              <a:rPr lang="en-US" sz="2322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부모 환경 → 부모의 참여와 적절한 지원이 성적 향상에 중요한 역할을 하며, 학교 만족도가 높을수록 성취도가 증가.</a:t>
            </a:r>
          </a:p>
          <a:p>
            <a:pPr algn="l" marL="501321" indent="-250661" lvl="1">
              <a:lnSpc>
                <a:spcPts val="3715"/>
              </a:lnSpc>
              <a:buFont typeface="Arial"/>
              <a:buChar char="•"/>
            </a:pPr>
            <a:r>
              <a:rPr lang="en-US" sz="2322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학습 참여도 → 질문 횟수, 강의 콘텐츠 방문, 공지 확인이 많을수록 성적이 향상되며, 출석률이 성적과 강한 상관관계를 가짐.</a:t>
            </a:r>
          </a:p>
          <a:p>
            <a:pPr algn="l">
              <a:lnSpc>
                <a:spcPts val="3715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866540" y="5223338"/>
            <a:ext cx="554920" cy="655817"/>
            <a:chOff x="0" y="0"/>
            <a:chExt cx="596050" cy="7044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6050" cy="704425"/>
            </a:xfrm>
            <a:custGeom>
              <a:avLst/>
              <a:gdLst/>
              <a:ahLst/>
              <a:cxnLst/>
              <a:rect r="r" b="b" t="t" l="l"/>
              <a:pathLst>
                <a:path h="704425" w="596050">
                  <a:moveTo>
                    <a:pt x="298025" y="704425"/>
                  </a:moveTo>
                  <a:lnTo>
                    <a:pt x="0" y="298025"/>
                  </a:lnTo>
                  <a:lnTo>
                    <a:pt x="203200" y="298025"/>
                  </a:lnTo>
                  <a:lnTo>
                    <a:pt x="203200" y="0"/>
                  </a:lnTo>
                  <a:lnTo>
                    <a:pt x="392850" y="0"/>
                  </a:lnTo>
                  <a:lnTo>
                    <a:pt x="392850" y="298025"/>
                  </a:lnTo>
                  <a:lnTo>
                    <a:pt x="596050" y="298025"/>
                  </a:lnTo>
                  <a:lnTo>
                    <a:pt x="298025" y="70442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03200" y="-95250"/>
              <a:ext cx="189650" cy="698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9218" y="2208965"/>
            <a:ext cx="3170863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 spc="-60" b="true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3748" y="1337428"/>
            <a:ext cx="533368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결론 및 향후 과제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9218" y="7653607"/>
            <a:ext cx="3170863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 spc="-60" b="true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향후 과제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9218" y="5963862"/>
            <a:ext cx="16921901" cy="183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680"/>
              </a:lnSpc>
              <a:buFont typeface="Arial"/>
              <a:buChar char="•"/>
            </a:pPr>
            <a:r>
              <a:rPr lang="en-US" sz="2300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인터넷 및 온라인 학습 접근성을 높이기 위해 교육 기관에서 </a:t>
            </a:r>
            <a:r>
              <a:rPr lang="en-US" b="true" sz="2300" spc="-46">
                <a:solidFill>
                  <a:srgbClr val="FF575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디지털 기기 지원 및 무료 학습 콘텐츠 제공</a:t>
            </a:r>
            <a:r>
              <a:rPr lang="en-US" sz="2300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l" marL="496571" indent="-248285" lvl="1">
              <a:lnSpc>
                <a:spcPts val="368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부모-교사 간 정기적인 상담 및</a:t>
            </a:r>
            <a:r>
              <a:rPr lang="en-US" sz="2300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피드백 시스템 구축, </a:t>
            </a:r>
            <a:r>
              <a:rPr lang="en-US" b="true" sz="2300" spc="-46">
                <a:solidFill>
                  <a:srgbClr val="FF575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학부모 대상</a:t>
            </a:r>
            <a:r>
              <a:rPr lang="en-US" sz="2300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학습 지원 </a:t>
            </a:r>
            <a:r>
              <a:rPr lang="en-US" b="true" sz="2300" spc="-46">
                <a:solidFill>
                  <a:srgbClr val="FF575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워크숍 및 설명회 개최</a:t>
            </a:r>
          </a:p>
          <a:p>
            <a:pPr algn="l" marL="496571" indent="-248285" lvl="1">
              <a:lnSpc>
                <a:spcPts val="36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00" spc="-46">
                <a:solidFill>
                  <a:srgbClr val="FF575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출석률 향상 인센티브</a:t>
            </a:r>
            <a:r>
              <a:rPr lang="en-US" sz="2300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제공(예: 개근상, 우수 출석자 보상), 수업 참여 촉진을 위한 </a:t>
            </a:r>
            <a:r>
              <a:rPr lang="en-US" b="true" sz="2300" spc="-46">
                <a:solidFill>
                  <a:srgbClr val="FF575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참여형 수업 방식 도입</a:t>
            </a:r>
            <a:r>
              <a:rPr lang="en-US" sz="2300" spc="-46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(예: 퀴즈, 발표, 실습 활동).</a:t>
            </a:r>
          </a:p>
          <a:p>
            <a:pPr algn="l">
              <a:lnSpc>
                <a:spcPts val="3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66804" y="0"/>
            <a:ext cx="7621196" cy="10287000"/>
            <a:chOff x="0" y="0"/>
            <a:chExt cx="118072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72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80723">
                  <a:moveTo>
                    <a:pt x="0" y="0"/>
                  </a:moveTo>
                  <a:lnTo>
                    <a:pt x="1180723" y="0"/>
                  </a:lnTo>
                  <a:lnTo>
                    <a:pt x="118072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7489" t="0" r="-1748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533138"/>
            <a:ext cx="10303002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5000" spc="-150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5. 참고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17831" y="2810279"/>
            <a:ext cx="10864742" cy="409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2900" spc="-58" b="true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Kaggle 데이터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b="true" sz="2500" spc="-50" u="sng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  <a:hlinkClick r:id="rId2" tooltip="https://www.kaggle.com/datasets/aljarah/xAPI-Edu-Data/data"/>
              </a:rPr>
              <a:t>Students' Academic Performance Dataset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b="true" sz="2500" spc="-50" u="sng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  <a:hlinkClick r:id="rId3" tooltip="https://www.kaggle.com/datasets/rabieelkharoua/students-performance-dataset?resource=download"/>
              </a:rPr>
              <a:t>Students Performance Dataset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b="true" sz="2500" spc="-50" u="sng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  <a:hlinkClick r:id="rId4" tooltip="https://www.kaggle.com/datasets/haseebindata/student-performance-predictions/data"/>
              </a:rPr>
              <a:t>Student Performance Predictions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b="true" sz="2500" spc="-50" u="sng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  <a:hlinkClick r:id="rId5" tooltip="https://www.kaggle.com/datasets/clemencetravers/student-grades?select=Students_Grading_Dataset.csv"/>
              </a:rPr>
              <a:t>Student Grades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b="true" sz="2500" spc="-50" u="sng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UC Irvine Machine Learning Repository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b="true" sz="2500" spc="-50" u="sng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  <a:hlinkClick r:id="rId6" tooltip="https://archive.ics.uci.edu/dataset/320/student+performance"/>
              </a:rPr>
              <a:t>Student Performance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5</a:t>
            </a:r>
          </a:p>
        </p:txBody>
      </p:sp>
      <p:sp>
        <p:nvSpPr>
          <p:cNvPr name="AutoShape 7" id="7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3748" y="1337428"/>
            <a:ext cx="496005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참고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>
                <a:alpha val="9294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79229" y="4308475"/>
            <a:ext cx="5295450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999" spc="-299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E.O.D.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66804" y="0"/>
            <a:ext cx="7621196" cy="10287000"/>
            <a:chOff x="0" y="0"/>
            <a:chExt cx="118072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72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80723">
                  <a:moveTo>
                    <a:pt x="0" y="0"/>
                  </a:moveTo>
                  <a:lnTo>
                    <a:pt x="1180723" y="0"/>
                  </a:lnTo>
                  <a:lnTo>
                    <a:pt x="118072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8654" t="0" r="-8654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533138"/>
            <a:ext cx="10303002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5000" spc="-150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2. 데이터 개요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45389" y="1637465"/>
            <a:ext cx="10864742" cy="854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메인 데이터 셋  : xAPI-Edu-Data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변수 </a:t>
            </a:r>
          </a:p>
          <a:p>
            <a:pPr algn="l" marL="1079505" indent="-359835" lvl="2">
              <a:lnSpc>
                <a:spcPts val="4000"/>
              </a:lnSpc>
              <a:buFont typeface="Arial"/>
              <a:buChar char="⚬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인구 통계학적 변수 </a:t>
            </a:r>
          </a:p>
          <a:p>
            <a:pPr algn="l" marL="1079505" indent="-359835" lvl="2">
              <a:lnSpc>
                <a:spcPts val="4000"/>
              </a:lnSpc>
              <a:buFont typeface="Arial"/>
              <a:buChar char="⚬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학교 관련 변수</a:t>
            </a:r>
          </a:p>
          <a:p>
            <a:pPr algn="l" marL="1079505" indent="-359835" lvl="2">
              <a:lnSpc>
                <a:spcPts val="4000"/>
              </a:lnSpc>
              <a:buFont typeface="Arial"/>
              <a:buChar char="⚬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가족 관련 변수</a:t>
            </a:r>
          </a:p>
          <a:p>
            <a:pPr algn="l" marL="1079505" indent="-359835" lvl="2">
              <a:lnSpc>
                <a:spcPts val="4000"/>
              </a:lnSpc>
              <a:buFont typeface="Arial"/>
              <a:buChar char="⚬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학생 행동 변수</a:t>
            </a:r>
          </a:p>
          <a:p>
            <a:pPr algn="l" marL="1079505" indent="-359835" lvl="2">
              <a:lnSpc>
                <a:spcPts val="4000"/>
              </a:lnSpc>
              <a:buFont typeface="Arial"/>
              <a:buChar char="⚬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성취도 변수</a:t>
            </a:r>
          </a:p>
          <a:p>
            <a:pPr algn="l">
              <a:lnSpc>
                <a:spcPts val="4000"/>
              </a:lnSpc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2. 보조 데이터 셋 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Student_performance_data _.csv</a:t>
            </a:r>
          </a:p>
          <a:p>
            <a:pPr algn="l" marL="1079505" indent="-359835" lvl="2">
              <a:lnSpc>
                <a:spcPts val="4000"/>
              </a:lnSpc>
              <a:buFont typeface="Arial"/>
              <a:buChar char="⚬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결석 변수, 출석률 변수, 인종 변수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Students_Grading_Dataset.csv </a:t>
            </a:r>
          </a:p>
          <a:p>
            <a:pPr algn="l" marL="1079505" indent="-359835" lvl="2">
              <a:lnSpc>
                <a:spcPts val="4000"/>
              </a:lnSpc>
              <a:buFont typeface="Arial"/>
              <a:buChar char="⚬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수면 시간 변수, 부모 학벌, 재정 변수, 인터넷 설치 여부 변수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student_performance.csv </a:t>
            </a:r>
          </a:p>
          <a:p>
            <a:pPr algn="l" marL="1079505" indent="-359835" lvl="2">
              <a:lnSpc>
                <a:spcPts val="4000"/>
              </a:lnSpc>
              <a:buFont typeface="Arial"/>
              <a:buChar char="⚬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이전 성적 변수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student-mat.csv </a:t>
            </a:r>
          </a:p>
          <a:p>
            <a:pPr algn="l" marL="1079505" indent="-359835" lvl="2">
              <a:lnSpc>
                <a:spcPts val="4000"/>
              </a:lnSpc>
              <a:buFont typeface="Arial"/>
              <a:buChar char="⚬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시험 성적 변수 </a:t>
            </a:r>
          </a:p>
          <a:p>
            <a:pPr algn="l">
              <a:lnSpc>
                <a:spcPts val="4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2</a:t>
            </a:r>
          </a:p>
        </p:txBody>
      </p:sp>
      <p:sp>
        <p:nvSpPr>
          <p:cNvPr name="AutoShape 7" id="7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3748" y="1337428"/>
            <a:ext cx="547768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데이터 개요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A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66804" y="0"/>
            <a:ext cx="7621196" cy="10287000"/>
            <a:chOff x="0" y="0"/>
            <a:chExt cx="118072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072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80723">
                  <a:moveTo>
                    <a:pt x="0" y="0"/>
                  </a:moveTo>
                  <a:lnTo>
                    <a:pt x="1180723" y="0"/>
                  </a:lnTo>
                  <a:lnTo>
                    <a:pt x="118072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34328" t="0" r="-3432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533138"/>
            <a:ext cx="10303002" cy="148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5000" spc="-150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3. 데이터분석 및 시각화</a:t>
            </a:r>
          </a:p>
          <a:p>
            <a:pPr algn="l">
              <a:lnSpc>
                <a:spcPts val="5376"/>
              </a:lnSpc>
            </a:pPr>
            <a:r>
              <a:rPr lang="en-US" sz="4200" spc="-126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① </a:t>
            </a:r>
            <a:r>
              <a:rPr lang="en-US" sz="4200" spc="-126" b="true">
                <a:solidFill>
                  <a:srgbClr val="FFFFFF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성별 요인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09170" y="8289926"/>
            <a:ext cx="3469660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여성이 상위권에 분포</a:t>
            </a:r>
          </a:p>
          <a:p>
            <a:pPr algn="l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남성은 하위권에 분포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3-1</a:t>
            </a:r>
          </a:p>
        </p:txBody>
      </p:sp>
      <p:sp>
        <p:nvSpPr>
          <p:cNvPr name="AutoShape 7" id="7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17355" y="1866399"/>
            <a:ext cx="6941641" cy="646752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641905" y="4651846"/>
            <a:ext cx="1243926" cy="103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6"/>
              </a:lnSpc>
              <a:spcBef>
                <a:spcPct val="0"/>
              </a:spcBef>
            </a:pPr>
            <a:r>
              <a:rPr lang="en-US" b="true" sz="5441" spc="-108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여성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12285" y="2214189"/>
            <a:ext cx="6439554" cy="644215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522106" y="4651846"/>
            <a:ext cx="1243926" cy="103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6"/>
              </a:lnSpc>
              <a:spcBef>
                <a:spcPct val="0"/>
              </a:spcBef>
            </a:pPr>
            <a:r>
              <a:rPr lang="en-US" b="true" sz="5441" spc="-108">
                <a:solidFill>
                  <a:srgbClr val="0F1A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남성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3748" y="1337428"/>
            <a:ext cx="884943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성별 분포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99192" cy="10287000"/>
            <a:chOff x="0" y="0"/>
            <a:chExt cx="13147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75">
                  <a:moveTo>
                    <a:pt x="0" y="0"/>
                  </a:moveTo>
                  <a:lnTo>
                    <a:pt x="131475" y="0"/>
                  </a:lnTo>
                  <a:lnTo>
                    <a:pt x="1314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A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7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2595825" y="651616"/>
            <a:ext cx="15070358" cy="0"/>
          </a:xfrm>
          <a:prstGeom prst="line">
            <a:avLst/>
          </a:prstGeom>
          <a:ln cap="flat" w="19050">
            <a:solidFill>
              <a:srgbClr val="0F1A2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273758" y="1326491"/>
            <a:ext cx="10234383" cy="8103640"/>
          </a:xfrm>
          <a:custGeom>
            <a:avLst/>
            <a:gdLst/>
            <a:ahLst/>
            <a:cxnLst/>
            <a:rect r="r" b="b" t="t" l="l"/>
            <a:pathLst>
              <a:path h="8103640" w="10234383">
                <a:moveTo>
                  <a:pt x="0" y="0"/>
                </a:moveTo>
                <a:lnTo>
                  <a:pt x="10234384" y="0"/>
                </a:lnTo>
                <a:lnTo>
                  <a:pt x="10234384" y="8103639"/>
                </a:lnTo>
                <a:lnTo>
                  <a:pt x="0" y="8103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3" t="-585" r="-36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1946" y="4868863"/>
            <a:ext cx="4729058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4000"/>
              </a:lnSpc>
              <a:buFont typeface="Arial"/>
              <a:buChar char="•"/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여성의 성적이 남성보다 </a:t>
            </a:r>
          </a:p>
          <a:p>
            <a:pPr algn="just">
              <a:lnSpc>
                <a:spcPts val="4000"/>
              </a:lnSpc>
            </a:pP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</a:t>
            </a:r>
            <a:r>
              <a:rPr lang="en-US" sz="2500" spc="-5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더 높은 것을 확인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9644" y="499216"/>
            <a:ext cx="1336181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40">
                <a:solidFill>
                  <a:srgbClr val="0F1A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part 3-1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21901" y="9165656"/>
            <a:ext cx="1121344" cy="1121344"/>
          </a:xfrm>
          <a:custGeom>
            <a:avLst/>
            <a:gdLst/>
            <a:ahLst/>
            <a:cxnLst/>
            <a:rect r="r" b="b" t="t" l="l"/>
            <a:pathLst>
              <a:path h="1121344" w="1121344">
                <a:moveTo>
                  <a:pt x="0" y="0"/>
                </a:moveTo>
                <a:lnTo>
                  <a:pt x="1121343" y="0"/>
                </a:lnTo>
                <a:lnTo>
                  <a:pt x="1121343" y="1121344"/>
                </a:lnTo>
                <a:lnTo>
                  <a:pt x="0" y="1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3748" y="1337428"/>
            <a:ext cx="884943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spc="-102" b="true">
                <a:solidFill>
                  <a:srgbClr val="0F1A22"/>
                </a:solidFill>
                <a:latin typeface="Source Han Sans KR Heavy"/>
                <a:ea typeface="Source Han Sans KR Heavy"/>
                <a:cs typeface="Source Han Sans KR Heavy"/>
                <a:sym typeface="Source Han Sans KR Heavy"/>
              </a:rPr>
              <a:t>성별 분포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DAGiOii3z8E</dc:identifier>
  <dcterms:modified xsi:type="dcterms:W3CDTF">2011-08-01T06:04:30Z</dcterms:modified>
  <cp:revision>1</cp:revision>
  <dc:title>검은색의 그래프 차트를 활용한 데이터 시각화 보고서 프레젠테이션</dc:title>
</cp:coreProperties>
</file>